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9" r:id="rId25"/>
    <p:sldId id="282" r:id="rId26"/>
    <p:sldId id="284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354" y="13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7E8B-D285-47E9-85AB-853C09F16158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7A5A-4936-4E09-B2D3-7CFDB33FFF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ad&#233;mie.nationale.medecine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Statut de l’Académie Nationale de Médecine de Madagascar</a:t>
            </a:r>
            <a:br>
              <a:rPr lang="fr-FR" dirty="0"/>
            </a:br>
            <a:r>
              <a:rPr lang="fr-FR" dirty="0"/>
              <a:t>ANAMEM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7786742" cy="1852610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hlinkClick r:id="rId2"/>
              </a:rPr>
              <a:t>Académie.nationale.medecine@gmail.com</a:t>
            </a:r>
            <a:endParaRPr lang="fr-FR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Décret </a:t>
            </a:r>
            <a:r>
              <a:rPr lang="fr-FR" b="1" dirty="0">
                <a:solidFill>
                  <a:srgbClr val="7030A0"/>
                </a:solidFill>
              </a:rPr>
              <a:t>N° </a:t>
            </a:r>
            <a:r>
              <a:rPr kumimoji="0" lang="fr-FR" sz="3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2016-1491, </a:t>
            </a:r>
            <a:r>
              <a:rPr kumimoji="0" lang="fr-FR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06 Décembre 2016</a:t>
            </a:r>
          </a:p>
          <a:p>
            <a:r>
              <a:rPr lang="fr-FR" dirty="0"/>
              <a:t>portant création, organisation et fonctionnement  de l’Académie Nationale de Médecine de Madagascar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Les  membres de l’ANAMEM doivent être </a:t>
            </a:r>
          </a:p>
          <a:p>
            <a:r>
              <a:rPr lang="fr-FR" dirty="0"/>
              <a:t>Choisi sur la présentation et sur la base d’un </a:t>
            </a:r>
            <a:r>
              <a:rPr lang="fr-FR" b="1" dirty="0"/>
              <a:t>rapport d’une commission spéciale </a:t>
            </a:r>
            <a:r>
              <a:rPr lang="fr-FR" dirty="0"/>
              <a:t>parmi ceux dont les travaux ,leurs pratiques ou leurs écrits sont désignés au choix de l’ANAMEM ou parmi ceux qui envoient un travail manuscrit ou imprimé pour les membres associés.</a:t>
            </a:r>
          </a:p>
          <a:p>
            <a:r>
              <a:rPr lang="fr-FR" dirty="0"/>
              <a:t>Le passage à l’éméritat d’un membre entraine la vacance d’un siège dans la section dont il relève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Art.8</a:t>
            </a:r>
          </a:p>
          <a:p>
            <a:r>
              <a:rPr lang="fr-FR" b="1" i="1" dirty="0"/>
              <a:t>Division de la Médecine humaine</a:t>
            </a:r>
          </a:p>
          <a:p>
            <a:r>
              <a:rPr lang="fr-FR" b="1" dirty="0"/>
              <a:t>- Section médecine et spécialités médicales</a:t>
            </a:r>
          </a:p>
          <a:p>
            <a:r>
              <a:rPr lang="fr-FR" b="1" dirty="0"/>
              <a:t>- Section Chirurgie et Spécialités chirurgicales</a:t>
            </a:r>
          </a:p>
          <a:p>
            <a:r>
              <a:rPr lang="fr-FR" b="1" dirty="0"/>
              <a:t>- Section Santé publique et Médecine Sociale</a:t>
            </a:r>
          </a:p>
          <a:p>
            <a:r>
              <a:rPr lang="fr-FR" b="1" i="1" dirty="0">
                <a:solidFill>
                  <a:srgbClr val="7030A0"/>
                </a:solidFill>
              </a:rPr>
              <a:t>Division de la Médecine Vétérinaire</a:t>
            </a:r>
          </a:p>
          <a:p>
            <a:r>
              <a:rPr lang="fr-FR" dirty="0"/>
              <a:t>- </a:t>
            </a:r>
            <a:r>
              <a:rPr lang="fr-FR" b="1" dirty="0">
                <a:solidFill>
                  <a:srgbClr val="7030A0"/>
                </a:solidFill>
              </a:rPr>
              <a:t>Section Clinique </a:t>
            </a:r>
            <a:r>
              <a:rPr lang="fr-FR" b="1" dirty="0" err="1">
                <a:solidFill>
                  <a:srgbClr val="7030A0"/>
                </a:solidFill>
              </a:rPr>
              <a:t>Vétérnaire</a:t>
            </a:r>
            <a:endParaRPr lang="fr-FR" b="1" dirty="0">
              <a:solidFill>
                <a:srgbClr val="7030A0"/>
              </a:solidFill>
            </a:endParaRPr>
          </a:p>
          <a:p>
            <a:r>
              <a:rPr lang="fr-FR" b="1" dirty="0">
                <a:solidFill>
                  <a:srgbClr val="7030A0"/>
                </a:solidFill>
              </a:rPr>
              <a:t>- Section recherche et prévention Vétérinaire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Division des Sciences Biologiques et Pharmaceutiques</a:t>
            </a:r>
          </a:p>
          <a:p>
            <a:r>
              <a:rPr lang="fr-FR" b="1" dirty="0">
                <a:solidFill>
                  <a:srgbClr val="00B050"/>
                </a:solidFill>
              </a:rPr>
              <a:t>- Section des Sciences Biologiques et fondamentales appliquées à la pharmacologie</a:t>
            </a:r>
          </a:p>
          <a:p>
            <a:r>
              <a:rPr lang="fr-FR" b="1" dirty="0">
                <a:solidFill>
                  <a:srgbClr val="00B050"/>
                </a:solidFill>
              </a:rPr>
              <a:t>- Section des Sciences pharmaceutique</a:t>
            </a:r>
          </a:p>
          <a:p>
            <a:endParaRPr lang="fr-FR" dirty="0"/>
          </a:p>
          <a:p>
            <a:r>
              <a:rPr lang="fr-FR" i="1" dirty="0"/>
              <a:t>L’effectif des membres dans chacune des division est fixé par le règlement intérieur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ORGANES DE L’ANAMEM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organes de l’ANAMEM sont</a:t>
            </a:r>
          </a:p>
          <a:p>
            <a:r>
              <a:rPr lang="fr-FR" dirty="0"/>
              <a:t>-</a:t>
            </a:r>
            <a:r>
              <a:rPr lang="fr-FR" b="1" dirty="0">
                <a:solidFill>
                  <a:srgbClr val="FF0000"/>
                </a:solidFill>
              </a:rPr>
              <a:t> L’Assemblée Générale</a:t>
            </a:r>
            <a:r>
              <a:rPr lang="fr-FR" dirty="0"/>
              <a:t> </a:t>
            </a:r>
            <a:r>
              <a:rPr lang="fr-FR" i="1" dirty="0"/>
              <a:t>(Réunions publiques trimestrielles ordinaires)</a:t>
            </a:r>
          </a:p>
          <a:p>
            <a:r>
              <a:rPr lang="fr-FR" dirty="0"/>
              <a:t>-  </a:t>
            </a:r>
            <a:r>
              <a:rPr lang="fr-FR" b="1" dirty="0">
                <a:solidFill>
                  <a:srgbClr val="FF0000"/>
                </a:solidFill>
              </a:rPr>
              <a:t>Le Bureau </a:t>
            </a:r>
            <a:r>
              <a:rPr lang="fr-FR" b="1" i="1" dirty="0">
                <a:solidFill>
                  <a:srgbClr val="FF0000"/>
                </a:solidFill>
              </a:rPr>
              <a:t>(</a:t>
            </a:r>
            <a:r>
              <a:rPr lang="fr-FR" i="1" dirty="0"/>
              <a:t>Réunions mensuelles)</a:t>
            </a:r>
          </a:p>
          <a:p>
            <a:r>
              <a:rPr lang="fr-FR" dirty="0"/>
              <a:t>-</a:t>
            </a:r>
            <a:r>
              <a:rPr lang="fr-FR" b="1" dirty="0">
                <a:solidFill>
                  <a:srgbClr val="FF0000"/>
                </a:solidFill>
              </a:rPr>
              <a:t> Le Conseil Scientifique</a:t>
            </a:r>
          </a:p>
          <a:p>
            <a:r>
              <a:rPr lang="fr-FR" dirty="0"/>
              <a:t>- </a:t>
            </a:r>
            <a:r>
              <a:rPr lang="fr-FR" b="1" dirty="0">
                <a:solidFill>
                  <a:srgbClr val="FF0000"/>
                </a:solidFill>
              </a:rPr>
              <a:t>Le Secrétariat exécutif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BUREAU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Art. 15</a:t>
            </a:r>
            <a:r>
              <a:rPr lang="fr-FR" dirty="0"/>
              <a:t>. Le Bureau de l’ANAMEM</a:t>
            </a:r>
          </a:p>
          <a:p>
            <a:r>
              <a:rPr lang="fr-FR" dirty="0"/>
              <a:t>- Président</a:t>
            </a:r>
          </a:p>
          <a:p>
            <a:r>
              <a:rPr lang="fr-FR" dirty="0"/>
              <a:t>- Vice –Président</a:t>
            </a:r>
          </a:p>
          <a:p>
            <a:r>
              <a:rPr lang="fr-FR" dirty="0"/>
              <a:t>- Secrétaire perpétuel</a:t>
            </a:r>
          </a:p>
          <a:p>
            <a:r>
              <a:rPr lang="fr-FR" dirty="0"/>
              <a:t>- Trésorier</a:t>
            </a:r>
          </a:p>
          <a:p>
            <a:r>
              <a:rPr lang="fr-FR" dirty="0"/>
              <a:t>- Trésorier adjoint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Art.23 Du conseil Scientifique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Mission :</a:t>
            </a:r>
          </a:p>
          <a:p>
            <a:r>
              <a:rPr lang="fr-FR" dirty="0"/>
              <a:t>-Formuler les orientations de l’Académie en matière conservation et d’enrichissement des collections scientifiques.</a:t>
            </a:r>
          </a:p>
          <a:p>
            <a:r>
              <a:rPr lang="fr-FR" dirty="0"/>
              <a:t>Evaluation critique des travaux et communications déposés à l’Académie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Art.23 Du conseil Scientifique (suite)</a:t>
            </a:r>
            <a:br>
              <a:rPr lang="fr-FR" dirty="0"/>
            </a:br>
            <a:r>
              <a:rPr lang="fr-FR" dirty="0"/>
              <a:t>Composition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Trois représentants  de la Division Médecine humaine</a:t>
            </a:r>
          </a:p>
          <a:p>
            <a:pPr lvl="1"/>
            <a:r>
              <a:rPr lang="fr-FR" dirty="0"/>
              <a:t>Deux représentants de la division Médecine Vétérinaire</a:t>
            </a:r>
          </a:p>
          <a:p>
            <a:pPr lvl="1"/>
            <a:r>
              <a:rPr lang="fr-FR" dirty="0"/>
              <a:t>Deux représentants de la division des Sciences biologiques et pharmaceutiques</a:t>
            </a:r>
          </a:p>
          <a:p>
            <a:pPr lvl="1"/>
            <a:r>
              <a:rPr lang="fr-FR" dirty="0"/>
              <a:t>Le Conseil scientifique élit en son sein un Président et un rapporteur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Art.23 Du conseil Scientifique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Art.25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/>
              <a:t>Le Conseil Scientifique </a:t>
            </a:r>
            <a:r>
              <a:rPr lang="fr-FR" dirty="0"/>
              <a:t>aide le Bureau dans l’orientation des travaux scientifiques de l’Académie ,il assure en outre, les fonctions de comité de lecture des articles soumis à l’Académie.</a:t>
            </a:r>
          </a:p>
          <a:p>
            <a:r>
              <a:rPr lang="fr-FR" b="1" dirty="0">
                <a:solidFill>
                  <a:srgbClr val="FF0000"/>
                </a:solidFill>
              </a:rPr>
              <a:t>Art.26</a:t>
            </a:r>
            <a:r>
              <a:rPr lang="fr-FR" dirty="0"/>
              <a:t>. Le Conseil Scientifique est assisté par un organe technique dénommé </a:t>
            </a:r>
            <a:r>
              <a:rPr lang="fr-FR" b="1" dirty="0"/>
              <a:t>Secrétariat exécutif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Secrétariat exécutif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Secrétariat </a:t>
            </a:r>
            <a:r>
              <a:rPr lang="fr-FR" dirty="0" err="1"/>
              <a:t>Executif</a:t>
            </a:r>
            <a:r>
              <a:rPr lang="fr-FR" dirty="0"/>
              <a:t> est chargé :</a:t>
            </a:r>
          </a:p>
          <a:p>
            <a:r>
              <a:rPr lang="fr-FR" dirty="0"/>
              <a:t>- </a:t>
            </a:r>
            <a:r>
              <a:rPr lang="fr-FR" b="1" dirty="0"/>
              <a:t>d’assurer les travaux </a:t>
            </a:r>
            <a:r>
              <a:rPr lang="fr-FR" dirty="0"/>
              <a:t>de </a:t>
            </a:r>
            <a:r>
              <a:rPr lang="fr-FR" dirty="0" err="1"/>
              <a:t>secretariat</a:t>
            </a:r>
            <a:r>
              <a:rPr lang="fr-FR" dirty="0"/>
              <a:t> du Conseil</a:t>
            </a:r>
          </a:p>
          <a:p>
            <a:r>
              <a:rPr lang="fr-FR" dirty="0"/>
              <a:t>- </a:t>
            </a:r>
            <a:r>
              <a:rPr lang="fr-FR" b="1" dirty="0"/>
              <a:t>de préparer la tenue de la session </a:t>
            </a:r>
            <a:r>
              <a:rPr lang="fr-FR" dirty="0"/>
              <a:t>ordinaire ou extraordinaire du Conseil</a:t>
            </a:r>
          </a:p>
          <a:p>
            <a:r>
              <a:rPr lang="fr-FR" dirty="0"/>
              <a:t>- </a:t>
            </a:r>
            <a:r>
              <a:rPr lang="fr-FR" b="1" dirty="0"/>
              <a:t>d’exécuter les décisions </a:t>
            </a:r>
            <a:r>
              <a:rPr lang="fr-FR" dirty="0"/>
              <a:t>prises par Conseil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Secrétariat exécutif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Composition du Secrétariat exécutif:</a:t>
            </a:r>
          </a:p>
          <a:p>
            <a:r>
              <a:rPr lang="fr-FR" dirty="0"/>
              <a:t>Membres du Bureau</a:t>
            </a:r>
          </a:p>
          <a:p>
            <a:r>
              <a:rPr lang="fr-FR" dirty="0"/>
              <a:t>Anciens Présidents de Bureau</a:t>
            </a:r>
          </a:p>
          <a:p>
            <a:r>
              <a:rPr lang="fr-FR" dirty="0"/>
              <a:t>Présidents de Divisions</a:t>
            </a:r>
          </a:p>
          <a:p>
            <a:r>
              <a:rPr lang="fr-FR" dirty="0"/>
              <a:t>Représentant de l’Académie Malgache</a:t>
            </a:r>
          </a:p>
          <a:p>
            <a:r>
              <a:rPr lang="fr-FR" dirty="0"/>
              <a:t>Représentant du Ministre chargé de la Santé</a:t>
            </a:r>
          </a:p>
          <a:p>
            <a:r>
              <a:rPr lang="fr-FR" dirty="0"/>
              <a:t>Représentant du Ministre chargé de l’Enseignement supérieur et de la Recherche Scientifique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Evocation 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err="1"/>
              <a:t>Kolejy</a:t>
            </a:r>
            <a:r>
              <a:rPr lang="fr-FR" b="1" dirty="0"/>
              <a:t> </a:t>
            </a:r>
            <a:r>
              <a:rPr lang="fr-FR" b="1" dirty="0" err="1"/>
              <a:t>Medikaly</a:t>
            </a:r>
            <a:r>
              <a:rPr lang="fr-FR" b="1" dirty="0"/>
              <a:t> Malagasy 1870-1876</a:t>
            </a:r>
          </a:p>
          <a:p>
            <a:r>
              <a:rPr lang="fr-FR" b="1" dirty="0" err="1"/>
              <a:t>Medical</a:t>
            </a:r>
            <a:r>
              <a:rPr lang="fr-FR" b="1" dirty="0"/>
              <a:t> Mission 1880-1883</a:t>
            </a:r>
          </a:p>
          <a:p>
            <a:r>
              <a:rPr lang="fr-FR" b="1" dirty="0" err="1"/>
              <a:t>Medical</a:t>
            </a:r>
            <a:r>
              <a:rPr lang="fr-FR" b="1" dirty="0"/>
              <a:t> Mission </a:t>
            </a:r>
            <a:r>
              <a:rPr lang="fr-FR" b="1" dirty="0" err="1"/>
              <a:t>Academy</a:t>
            </a:r>
            <a:r>
              <a:rPr lang="fr-FR" b="1" dirty="0"/>
              <a:t> 1886-1896</a:t>
            </a:r>
          </a:p>
          <a:p>
            <a:r>
              <a:rPr lang="fr-FR" b="1" dirty="0"/>
              <a:t>Société des Sciences Médicales de Madagascar 16 Juillet 1909 </a:t>
            </a:r>
          </a:p>
          <a:p>
            <a:r>
              <a:rPr lang="fr-FR" sz="2400" b="1" dirty="0"/>
              <a:t>2006: Académie de Médecine de Madagascar</a:t>
            </a:r>
            <a:r>
              <a:rPr lang="fr-FR" sz="2400" b="1" i="1" dirty="0"/>
              <a:t>(Société savante régie par le décret 60-133).</a:t>
            </a:r>
          </a:p>
          <a:p>
            <a:r>
              <a:rPr lang="fr-FR" b="1" dirty="0"/>
              <a:t>2016 : Académie </a:t>
            </a:r>
            <a:r>
              <a:rPr lang="fr-FR" b="1" dirty="0">
                <a:solidFill>
                  <a:srgbClr val="FF0000"/>
                </a:solidFill>
              </a:rPr>
              <a:t>Nationale</a:t>
            </a:r>
            <a:r>
              <a:rPr lang="fr-FR" b="1" dirty="0"/>
              <a:t> de Médecine de Madagascar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Section 3. Mode scrutin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Art.28</a:t>
            </a:r>
            <a:r>
              <a:rPr lang="fr-FR" dirty="0"/>
              <a:t>. Seuls les membres émérites et les membres titulaires ont une voix délibératives et peuvent faire partie du Bureau  de l’</a:t>
            </a:r>
            <a:r>
              <a:rPr lang="fr-FR" dirty="0" err="1"/>
              <a:t>ANAMEM,ils</a:t>
            </a:r>
            <a:r>
              <a:rPr lang="fr-FR" dirty="0"/>
              <a:t> peuvent également faire partie des commissions et prennent part aux élections</a:t>
            </a:r>
          </a:p>
          <a:p>
            <a:pPr>
              <a:buNone/>
            </a:pPr>
            <a:r>
              <a:rPr lang="fr-FR" dirty="0"/>
              <a:t>Les membres associés ou correspondants, quand ils sont présents aux  séances, jouissent des mêmes droit, à l’exception de l’éligibilité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Section 3. Mode scrutin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Art.29</a:t>
            </a:r>
            <a:r>
              <a:rPr lang="fr-FR" dirty="0">
                <a:solidFill>
                  <a:srgbClr val="FF0000"/>
                </a:solidFill>
              </a:rPr>
              <a:t>. </a:t>
            </a:r>
            <a:r>
              <a:rPr lang="fr-FR" dirty="0"/>
              <a:t>Les votes se font de </a:t>
            </a:r>
            <a:r>
              <a:rPr lang="fr-FR" b="1" dirty="0"/>
              <a:t>vive voix</a:t>
            </a:r>
            <a:r>
              <a:rPr lang="fr-FR" dirty="0"/>
              <a:t>, sauf pour les </a:t>
            </a:r>
            <a:r>
              <a:rPr lang="fr-FR" b="1" dirty="0"/>
              <a:t>élections</a:t>
            </a:r>
            <a:r>
              <a:rPr lang="fr-FR" dirty="0"/>
              <a:t> qui se font </a:t>
            </a:r>
            <a:r>
              <a:rPr lang="fr-FR" b="1" dirty="0"/>
              <a:t>au scrutin secret </a:t>
            </a:r>
            <a:r>
              <a:rPr lang="fr-FR" dirty="0"/>
              <a:t>et à la </a:t>
            </a:r>
            <a:r>
              <a:rPr lang="fr-FR" b="1" dirty="0"/>
              <a:t>majorité </a:t>
            </a:r>
            <a:r>
              <a:rPr lang="fr-FR" dirty="0"/>
              <a:t>des </a:t>
            </a:r>
            <a:r>
              <a:rPr lang="fr-FR" b="1" dirty="0"/>
              <a:t>membres présents ayant droit de vote</a:t>
            </a:r>
            <a:r>
              <a:rPr lang="fr-FR" dirty="0"/>
              <a:t>, à la séance qui suit la déclaration de candidature.</a:t>
            </a:r>
          </a:p>
          <a:p>
            <a:r>
              <a:rPr lang="fr-FR" dirty="0"/>
              <a:t>Toutefois , le Bureau peut décider de soumettre une résolution à un vote à bulletin secret au lieu d’un vote de vive voix ou à main levée.</a:t>
            </a:r>
          </a:p>
          <a:p>
            <a:r>
              <a:rPr lang="fr-FR" dirty="0"/>
              <a:t>Modalités d’élection des Membres fixées dans le règlement intérieurs</a:t>
            </a:r>
          </a:p>
          <a:p>
            <a:r>
              <a:rPr lang="fr-FR" b="1" dirty="0"/>
              <a:t>Mandat de trois ans , renouvelable une seule fois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Chap.4</a:t>
            </a:r>
            <a:r>
              <a:rPr lang="fr-FR" dirty="0"/>
              <a:t> . </a:t>
            </a:r>
            <a:r>
              <a:rPr lang="fr-FR" b="1" dirty="0"/>
              <a:t>Des ressources</a:t>
            </a:r>
          </a:p>
          <a:p>
            <a:r>
              <a:rPr lang="fr-FR" b="1" dirty="0"/>
              <a:t>Chap.5</a:t>
            </a:r>
            <a:r>
              <a:rPr lang="fr-FR" dirty="0"/>
              <a:t> . Disposition diverses</a:t>
            </a:r>
          </a:p>
          <a:p>
            <a:r>
              <a:rPr lang="fr-FR" dirty="0"/>
              <a:t>- </a:t>
            </a:r>
            <a:r>
              <a:rPr lang="fr-FR" b="1" dirty="0"/>
              <a:t>Bibliothèque</a:t>
            </a:r>
          </a:p>
          <a:p>
            <a:r>
              <a:rPr lang="fr-FR" b="1" dirty="0"/>
              <a:t>Bulletin</a:t>
            </a:r>
          </a:p>
          <a:p>
            <a:r>
              <a:rPr lang="fr-FR" b="1" dirty="0"/>
              <a:t>Prix et subventions</a:t>
            </a:r>
          </a:p>
          <a:p>
            <a:r>
              <a:rPr lang="fr-FR" b="1" dirty="0"/>
              <a:t>Titre de lauréat de l’ANAMEM</a:t>
            </a:r>
          </a:p>
          <a:p>
            <a:r>
              <a:rPr lang="fr-FR" dirty="0"/>
              <a:t>Chap. VI Dispositions finales:</a:t>
            </a:r>
          </a:p>
          <a:p>
            <a:r>
              <a:rPr lang="fr-FR" b="1" dirty="0"/>
              <a:t>Règlements intérieurs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4118411-5626-35E1-174C-7E1197370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points forts déjà  acquis du règlement intérieurs</a:t>
            </a:r>
            <a:br>
              <a:rPr lang="fr-FR" dirty="0"/>
            </a:b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A095881D-282C-A3AF-A88D-0485C08E36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04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membres titulaires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Nul ne peut être élu membre titulaire s’il n’est titulaire d’u diplôme d’Etat Malgache ou étranger de :</a:t>
            </a:r>
          </a:p>
          <a:p>
            <a:r>
              <a:rPr lang="fr-FR" dirty="0"/>
              <a:t>Docteur en Médecine</a:t>
            </a:r>
          </a:p>
          <a:p>
            <a:r>
              <a:rPr lang="fr-FR" dirty="0"/>
              <a:t>Docteur en Médecine Vétérinaire</a:t>
            </a:r>
          </a:p>
          <a:p>
            <a:r>
              <a:rPr lang="fr-FR" dirty="0"/>
              <a:t>Docteur en Pharmacie</a:t>
            </a:r>
          </a:p>
          <a:p>
            <a:r>
              <a:rPr lang="fr-FR" dirty="0"/>
              <a:t>Diplôme de l’ancienne école de Médecine d’Antananarivo</a:t>
            </a:r>
          </a:p>
          <a:p>
            <a:r>
              <a:rPr lang="fr-FR" dirty="0"/>
              <a:t>Diplôme se rattachant à des études connexes aux sciences Médicales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 de l’Académie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cours des séances plénières</a:t>
            </a:r>
          </a:p>
          <a:p>
            <a:r>
              <a:rPr lang="fr-FR" dirty="0"/>
              <a:t>Au cours des réunions des Divisions, des Sections , des commissions et des groupes de travail</a:t>
            </a:r>
          </a:p>
          <a:p>
            <a:r>
              <a:rPr lang="fr-FR" dirty="0"/>
              <a:t>Séance solennelle : l’Académie tient une séance solennelle au mois de décembre . Les Membres portent la tenue distinctive de l’Académie à cette occasion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cadémie\Reception\DSC09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39200" y="-5486400"/>
            <a:ext cx="26822400" cy="1783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Chapitre premier dispositions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Art. 1</a:t>
            </a:r>
            <a:r>
              <a:rPr lang="fr-FR" b="1" dirty="0"/>
              <a:t>. le présent décret fixe </a:t>
            </a:r>
            <a:r>
              <a:rPr lang="fr-FR" dirty="0"/>
              <a:t>: </a:t>
            </a:r>
          </a:p>
          <a:p>
            <a:r>
              <a:rPr lang="fr-FR" dirty="0"/>
              <a:t>-création </a:t>
            </a:r>
          </a:p>
          <a:p>
            <a:r>
              <a:rPr lang="fr-FR" dirty="0"/>
              <a:t>Organisation</a:t>
            </a:r>
          </a:p>
          <a:p>
            <a:r>
              <a:rPr lang="fr-FR" dirty="0"/>
              <a:t>Fonctionnement de l’ANAMEM</a:t>
            </a:r>
          </a:p>
          <a:p>
            <a:r>
              <a:rPr lang="fr-FR" b="1" dirty="0">
                <a:solidFill>
                  <a:srgbClr val="FF0000"/>
                </a:solidFill>
              </a:rPr>
              <a:t>Art.2</a:t>
            </a:r>
            <a:r>
              <a:rPr lang="fr-FR" b="1" dirty="0"/>
              <a:t> : ANAMEM  </a:t>
            </a:r>
            <a:r>
              <a:rPr lang="fr-FR" dirty="0"/>
              <a:t>Association créée sous l’égide de l’Académie Malgache (ACNALS)</a:t>
            </a:r>
          </a:p>
          <a:p>
            <a:r>
              <a:rPr lang="fr-FR" dirty="0"/>
              <a:t>Siège ACNALS : rue </a:t>
            </a:r>
            <a:r>
              <a:rPr lang="fr-FR" dirty="0" err="1"/>
              <a:t>Kasanga</a:t>
            </a:r>
            <a:r>
              <a:rPr lang="fr-FR" dirty="0"/>
              <a:t> </a:t>
            </a:r>
            <a:r>
              <a:rPr lang="fr-FR" dirty="0" err="1"/>
              <a:t>Tsimbazaza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Statut de l’Académie Nationale de Médecine de Madagascar</a:t>
            </a:r>
            <a:br>
              <a:rPr lang="fr-FR" sz="3600" dirty="0"/>
            </a:br>
            <a:r>
              <a:rPr lang="fr-FR" sz="3600" dirty="0"/>
              <a:t>ANAMEM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Art.3</a:t>
            </a:r>
            <a:r>
              <a:rPr lang="fr-FR" b="1" dirty="0"/>
              <a:t>  ANAMEM </a:t>
            </a:r>
            <a:r>
              <a:rPr lang="fr-FR" dirty="0"/>
              <a:t>: </a:t>
            </a:r>
          </a:p>
          <a:p>
            <a:r>
              <a:rPr lang="fr-FR" dirty="0"/>
              <a:t>Personne morale de droit public dotée d’un statut particulier</a:t>
            </a:r>
          </a:p>
          <a:p>
            <a:r>
              <a:rPr lang="fr-FR" dirty="0"/>
              <a:t>Placée sous la </a:t>
            </a:r>
            <a:r>
              <a:rPr lang="fr-FR" b="1" dirty="0"/>
              <a:t>haute protection du Premier Ministre Chef du gouvernement</a:t>
            </a:r>
          </a:p>
          <a:p>
            <a:r>
              <a:rPr lang="fr-FR" dirty="0"/>
              <a:t>Sous </a:t>
            </a:r>
            <a:r>
              <a:rPr lang="fr-FR" b="1" dirty="0"/>
              <a:t>tutelle du Ministère de la Sante Publique</a:t>
            </a:r>
          </a:p>
          <a:p>
            <a:r>
              <a:rPr lang="fr-FR" dirty="0"/>
              <a:t>Régie par les présentes statuts et son règlement intérieur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Chapitre II</a:t>
            </a:r>
            <a:br>
              <a:rPr lang="fr-FR" dirty="0"/>
            </a:br>
            <a:r>
              <a:rPr lang="fr-FR" dirty="0"/>
              <a:t>Des missions et attributions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Art. 4  </a:t>
            </a:r>
            <a:r>
              <a:rPr lang="fr-FR" dirty="0"/>
              <a:t>A titre non lucratif :</a:t>
            </a:r>
          </a:p>
          <a:p>
            <a:r>
              <a:rPr lang="fr-FR" b="1" dirty="0"/>
              <a:t>Répondre </a:t>
            </a:r>
            <a:r>
              <a:rPr lang="fr-FR" dirty="0"/>
              <a:t>à toutes les questions Gouvernement Malagasy concernant la santé publique (rôle de </a:t>
            </a:r>
            <a:r>
              <a:rPr lang="fr-FR" b="1" dirty="0"/>
              <a:t>conseiller</a:t>
            </a:r>
            <a:r>
              <a:rPr lang="fr-FR" dirty="0"/>
              <a:t>)</a:t>
            </a:r>
          </a:p>
          <a:p>
            <a:r>
              <a:rPr lang="fr-FR" b="1" dirty="0">
                <a:solidFill>
                  <a:srgbClr val="FF0000"/>
                </a:solidFill>
              </a:rPr>
              <a:t>Art.5</a:t>
            </a:r>
            <a:r>
              <a:rPr lang="fr-FR" dirty="0"/>
              <a:t> -</a:t>
            </a:r>
            <a:r>
              <a:rPr lang="fr-FR" b="1" dirty="0"/>
              <a:t>Émettre des avis </a:t>
            </a:r>
            <a:r>
              <a:rPr lang="fr-FR" dirty="0"/>
              <a:t>et  communiqués éventuellement destinés à être largement diffusés</a:t>
            </a:r>
          </a:p>
          <a:p>
            <a:r>
              <a:rPr lang="fr-FR" b="1" dirty="0"/>
              <a:t>S’autosaisir</a:t>
            </a:r>
            <a:r>
              <a:rPr lang="fr-FR" dirty="0"/>
              <a:t> sur des questions d’éthique médicale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Chapitre II</a:t>
            </a:r>
            <a:br>
              <a:rPr lang="fr-FR" dirty="0"/>
            </a:br>
            <a:r>
              <a:rPr lang="fr-FR" dirty="0"/>
              <a:t>Des missions et attributions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Œuvrer au perfectionnement </a:t>
            </a:r>
            <a:r>
              <a:rPr lang="fr-FR" dirty="0"/>
              <a:t>et à la diffusion des sciences médicales et pharmaceutiques ainsi qu’à leurs applications</a:t>
            </a:r>
          </a:p>
          <a:p>
            <a:r>
              <a:rPr lang="fr-FR" b="1" dirty="0"/>
              <a:t>Reconnaître la dignité </a:t>
            </a:r>
            <a:r>
              <a:rPr lang="fr-FR" dirty="0"/>
              <a:t>de tout chercheur dans l’octroi de prix, de médailles ou de bourses qu’elle décerne ,chaque année dans l’aide à la recherche médicale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Chapitre III</a:t>
            </a:r>
            <a:br>
              <a:rPr lang="fr-FR" dirty="0"/>
            </a:br>
            <a:r>
              <a:rPr lang="fr-FR" dirty="0"/>
              <a:t>De l’organisation administrative de l’ANAMEM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Art. 6. </a:t>
            </a:r>
            <a:r>
              <a:rPr lang="fr-FR" dirty="0"/>
              <a:t> Composée par la corporation des membres:</a:t>
            </a:r>
          </a:p>
          <a:p>
            <a:r>
              <a:rPr lang="fr-FR" dirty="0"/>
              <a:t>- </a:t>
            </a:r>
            <a:r>
              <a:rPr lang="fr-FR" b="1" dirty="0" err="1"/>
              <a:t>Médécine</a:t>
            </a:r>
            <a:r>
              <a:rPr lang="fr-FR" b="1" dirty="0"/>
              <a:t> humaine</a:t>
            </a:r>
          </a:p>
          <a:p>
            <a:r>
              <a:rPr lang="fr-FR" b="1" dirty="0"/>
              <a:t>- Médecine </a:t>
            </a:r>
            <a:r>
              <a:rPr lang="fr-FR" b="1" dirty="0" err="1"/>
              <a:t>véterinaire</a:t>
            </a:r>
            <a:endParaRPr lang="fr-FR" b="1" dirty="0"/>
          </a:p>
          <a:p>
            <a:r>
              <a:rPr lang="fr-FR" b="1" dirty="0"/>
              <a:t>-Sciences biologiques et pharmaceutiques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Chapitre III</a:t>
            </a:r>
            <a:br>
              <a:rPr lang="fr-FR" dirty="0"/>
            </a:br>
            <a:r>
              <a:rPr lang="fr-FR" dirty="0"/>
              <a:t>De l’organisation administrative de l’ANAMEM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Les membres  en sont classés </a:t>
            </a:r>
          </a:p>
          <a:p>
            <a:r>
              <a:rPr lang="fr-FR" b="1" dirty="0"/>
              <a:t>- Membres émérites</a:t>
            </a:r>
          </a:p>
          <a:p>
            <a:r>
              <a:rPr lang="fr-FR" b="1" dirty="0"/>
              <a:t>- Membres titulaires</a:t>
            </a:r>
          </a:p>
          <a:p>
            <a:r>
              <a:rPr lang="fr-FR" b="1" dirty="0"/>
              <a:t>- Membres associés</a:t>
            </a:r>
          </a:p>
          <a:p>
            <a:r>
              <a:rPr lang="fr-FR" b="1" dirty="0"/>
              <a:t>- Membres correspondants</a:t>
            </a:r>
          </a:p>
          <a:p>
            <a:r>
              <a:rPr lang="fr-FR" i="1" dirty="0"/>
              <a:t>Les membres peuvent être de nationalité malgache ou étrangère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Art.7</a:t>
            </a:r>
            <a:r>
              <a:rPr lang="fr-FR" b="1" dirty="0"/>
              <a:t> le membres de l’ANAMEM doivent</a:t>
            </a:r>
          </a:p>
          <a:p>
            <a:r>
              <a:rPr lang="fr-FR" dirty="0"/>
              <a:t>- Jouir d’une </a:t>
            </a:r>
            <a:r>
              <a:rPr lang="fr-FR" b="1" dirty="0"/>
              <a:t>honorabilité</a:t>
            </a:r>
            <a:r>
              <a:rPr lang="fr-FR" dirty="0"/>
              <a:t> indiscutable et d’une excellente </a:t>
            </a:r>
            <a:r>
              <a:rPr lang="fr-FR" b="1" dirty="0"/>
              <a:t>réputation professionnelle </a:t>
            </a:r>
            <a:r>
              <a:rPr lang="fr-FR" dirty="0"/>
              <a:t>et détenir ou avoir </a:t>
            </a:r>
            <a:r>
              <a:rPr lang="fr-FR" b="1" dirty="0"/>
              <a:t>détenu un poste de responsabilité </a:t>
            </a:r>
            <a:r>
              <a:rPr lang="fr-FR" dirty="0"/>
              <a:t>dans une </a:t>
            </a:r>
            <a:r>
              <a:rPr lang="fr-FR" b="1" dirty="0"/>
              <a:t>profession </a:t>
            </a:r>
            <a:r>
              <a:rPr lang="fr-FR" b="1" dirty="0" err="1"/>
              <a:t>médico</a:t>
            </a:r>
            <a:r>
              <a:rPr lang="fr-FR" b="1" dirty="0"/>
              <a:t>-sanitaire</a:t>
            </a:r>
          </a:p>
          <a:p>
            <a:r>
              <a:rPr lang="fr-FR" dirty="0"/>
              <a:t>- être titulaire d’un diplôme  d’Etat de docteur en </a:t>
            </a:r>
            <a:r>
              <a:rPr lang="fr-FR" b="1" dirty="0"/>
              <a:t>médecine humaine,  médecine vétérinaire , pharmacie ou d’un diplôme de spécialité du niveau équivalent, intéressant le domaine de la santé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1123</Words>
  <Application>Microsoft Office PowerPoint</Application>
  <PresentationFormat>Affichage à l'écran (4:3)</PresentationFormat>
  <Paragraphs>132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Thème Office</vt:lpstr>
      <vt:lpstr>Statut de l’Académie Nationale de Médecine de Madagascar ANAMEM  </vt:lpstr>
      <vt:lpstr>Evocation historique</vt:lpstr>
      <vt:lpstr>Chapitre premier dispositions générales</vt:lpstr>
      <vt:lpstr>Statut de l’Académie Nationale de Médecine de Madagascar ANAMEM </vt:lpstr>
      <vt:lpstr>Chapitre II Des missions et attributions</vt:lpstr>
      <vt:lpstr>Chapitre II Des missions et attributions (suite)</vt:lpstr>
      <vt:lpstr>Chapitre III De l’organisation administrative de l’ANAMEM</vt:lpstr>
      <vt:lpstr>Chapitre III De l’organisation administrative de l’ANAMEM</vt:lpstr>
      <vt:lpstr>Présentation PowerPoint</vt:lpstr>
      <vt:lpstr>Présentation PowerPoint</vt:lpstr>
      <vt:lpstr>Présentation PowerPoint</vt:lpstr>
      <vt:lpstr>Présentation PowerPoint</vt:lpstr>
      <vt:lpstr>DES ORGANES DE L’ANAMEM</vt:lpstr>
      <vt:lpstr>BUREAU</vt:lpstr>
      <vt:lpstr>Art.23 Du conseil Scientifique</vt:lpstr>
      <vt:lpstr>Art.23 Du conseil Scientifique (suite) Composition</vt:lpstr>
      <vt:lpstr>Art.23 Du conseil Scientifique</vt:lpstr>
      <vt:lpstr>Du Secrétariat exécutif</vt:lpstr>
      <vt:lpstr>Du Secrétariat exécutif</vt:lpstr>
      <vt:lpstr>Section 3. Mode scrutin</vt:lpstr>
      <vt:lpstr>Section 3. Mode scrutin</vt:lpstr>
      <vt:lpstr>Présentation PowerPoint</vt:lpstr>
      <vt:lpstr>Quelques points forts déjà  acquis du règlement intérieurs </vt:lpstr>
      <vt:lpstr>Des membres titulaires</vt:lpstr>
      <vt:lpstr>Activités de l’Académie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 de l’Académie Nationale de Médecine de Madagascar ANAMEM</dc:title>
  <dc:creator>Andriantsoa</dc:creator>
  <cp:lastModifiedBy>Tsilavina Randrianasy</cp:lastModifiedBy>
  <cp:revision>36</cp:revision>
  <dcterms:created xsi:type="dcterms:W3CDTF">2017-01-20T06:56:27Z</dcterms:created>
  <dcterms:modified xsi:type="dcterms:W3CDTF">2025-02-13T17:14:18Z</dcterms:modified>
</cp:coreProperties>
</file>